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2899"/>
    <p:restoredTop sz="94660"/>
  </p:normalViewPr>
  <p:slideViewPr>
    <p:cSldViewPr showGuides="1">
      <p:cViewPr varScale="1">
        <p:scale>
          <a:sx n="90" d="100"/>
          <a:sy n="90" d="100"/>
        </p:scale>
        <p:origin x="96" y="120"/>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01/05/2025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01/05/2025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01/05/2025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01/05/2025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01/05/2025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01/05/2025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01/05/2025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01/05/2025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01/05/2025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01/05/2025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01/05/2025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01/05/2025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01/05/2025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01/05/2025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01/05/2025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01/05/2025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01/05/2025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01/05/2025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01/05/2025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a:t>
            </a:r>
            <a:r>
              <a:rPr lang="fr-FR" sz="2800" b="1" dirty="0" smtClean="0">
                <a:solidFill>
                  <a:srgbClr val="00006D"/>
                </a:solidFill>
                <a:latin typeface="Marianne" panose="02000000000000000000" pitchFamily="2" charset="0"/>
              </a:rPr>
              <a:t>effectuer ses démarches d’orientation </a:t>
            </a:r>
            <a:r>
              <a:rPr lang="fr-FR" sz="2800" b="1" dirty="0">
                <a:solidFill>
                  <a:srgbClr val="00006D"/>
                </a:solidFill>
                <a:latin typeface="Marianne" panose="02000000000000000000" pitchFamily="2" charset="0"/>
              </a:rPr>
              <a:t>après la </a:t>
            </a:r>
            <a:r>
              <a:rPr lang="fr-FR" sz="2800" b="1" dirty="0" smtClean="0">
                <a:solidFill>
                  <a:srgbClr val="00006D"/>
                </a:solidFill>
                <a:latin typeface="Marianne" panose="02000000000000000000" pitchFamily="2" charset="0"/>
              </a:rPr>
              <a:t>3</a:t>
            </a:r>
            <a:r>
              <a:rPr lang="fr-FR" sz="2800" b="1" baseline="30000" dirty="0" smtClean="0">
                <a:solidFill>
                  <a:srgbClr val="00006D"/>
                </a:solidFill>
                <a:latin typeface="Marianne" panose="02000000000000000000" pitchFamily="2" charset="0"/>
              </a:rPr>
              <a:t>e</a:t>
            </a:r>
            <a:r>
              <a:rPr lang="fr-FR" sz="2800" b="1" dirty="0" smtClean="0">
                <a:solidFill>
                  <a:srgbClr val="00006D"/>
                </a:solidFill>
                <a:latin typeface="Marianne" panose="02000000000000000000" pitchFamily="2" charset="0"/>
              </a:rPr>
              <a:t> ?</a:t>
            </a:r>
            <a:endParaRPr lang="fr-FR" sz="2800" b="1" dirty="0">
              <a:solidFill>
                <a:srgbClr val="00006D"/>
              </a:solidFill>
              <a:latin typeface="Marianne" panose="02000000000000000000" pitchFamily="2" charset="0"/>
            </a:endParaRP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r>
              <a:rPr lang="fr-FR" sz="1400" dirty="0" smtClean="0">
                <a:solidFill>
                  <a:srgbClr val="00006D"/>
                </a:solidFill>
                <a:latin typeface="Marianne" panose="02000000000000000000" pitchFamily="2" charset="0"/>
              </a:rPr>
              <a:t> à </a:t>
            </a:r>
            <a:r>
              <a:rPr lang="fr-FR" sz="1400" dirty="0">
                <a:solidFill>
                  <a:srgbClr val="00006D"/>
                </a:solidFill>
                <a:latin typeface="Marianne" panose="02000000000000000000" pitchFamily="2" charset="0"/>
              </a:rPr>
              <a:t>l’établissement pour que le conseil de classe examine les choix d’orientation ;</a:t>
            </a:r>
            <a:br>
              <a:rPr lang="fr-FR" sz="1400" dirty="0">
                <a:solidFill>
                  <a:srgbClr val="00006D"/>
                </a:solidFill>
                <a:latin typeface="Marianne" panose="02000000000000000000" pitchFamily="2" charset="0"/>
              </a:rPr>
            </a:br>
            <a:r>
              <a:rPr lang="fr-FR" sz="1400" dirty="0" smtClean="0">
                <a:solidFill>
                  <a:srgbClr val="00006D"/>
                </a:solidFill>
                <a:latin typeface="Marianne" panose="02000000000000000000" pitchFamily="2" charset="0"/>
              </a:rPr>
              <a:t>-  </a:t>
            </a:r>
            <a:r>
              <a:rPr lang="fr-FR" sz="1400" dirty="0">
                <a:solidFill>
                  <a:srgbClr val="00006D"/>
                </a:solidFill>
                <a:latin typeface="Marianne" panose="02000000000000000000" pitchFamily="2" charset="0"/>
              </a:rPr>
              <a:t>à l’académie pour traiter l’admission.</a:t>
            </a:r>
            <a:br>
              <a:rPr lang="fr-FR" sz="1400" dirty="0">
                <a:solidFill>
                  <a:srgbClr val="00006D"/>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
            </a: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a:t>
            </a:r>
            <a:r>
              <a:rPr lang="fr-FR" sz="3200" b="1" dirty="0" smtClean="0">
                <a:solidFill>
                  <a:schemeClr val="bg1"/>
                </a:solidFill>
                <a:latin typeface="Marianne" panose="02000000000000000000" pitchFamily="2" charset="0"/>
              </a:rPr>
              <a:t>effectuer les démarches d’orientation </a:t>
            </a:r>
            <a:r>
              <a:rPr lang="fr-FR" sz="3200" b="1" dirty="0">
                <a:solidFill>
                  <a:schemeClr val="bg1"/>
                </a:solidFill>
                <a:latin typeface="Marianne" panose="02000000000000000000" pitchFamily="2" charset="0"/>
              </a:rPr>
              <a:t>après la </a:t>
            </a:r>
            <a:r>
              <a:rPr lang="fr-FR" sz="3200" b="1" dirty="0" smtClean="0">
                <a:solidFill>
                  <a:schemeClr val="bg1"/>
                </a:solidFill>
                <a:latin typeface="Marianne" panose="02000000000000000000" pitchFamily="2" charset="0"/>
              </a:rPr>
              <a:t>3</a:t>
            </a:r>
            <a:r>
              <a:rPr lang="fr-FR" sz="3200" b="1" baseline="30000" dirty="0" smtClean="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a:t>
            </a:r>
            <a:r>
              <a:rPr lang="fr-FR" sz="1400" b="1" dirty="0" smtClean="0">
                <a:solidFill>
                  <a:srgbClr val="00006D"/>
                </a:solidFill>
                <a:latin typeface="Marianne" panose="02000000000000000000" pitchFamily="2" charset="0"/>
              </a:rPr>
              <a:t>effectuer les démarches d’orientation </a:t>
            </a:r>
            <a:r>
              <a:rPr lang="fr-FR" sz="1400" b="1" dirty="0">
                <a:solidFill>
                  <a:srgbClr val="00006D"/>
                </a:solidFill>
                <a:latin typeface="Marianne" panose="02000000000000000000" pitchFamily="2" charset="0"/>
              </a:rPr>
              <a:t>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a:t>
            </a:r>
            <a:r>
              <a:rPr lang="fr-FR" sz="1400" b="1" dirty="0" smtClean="0">
                <a:solidFill>
                  <a:srgbClr val="00006D"/>
                </a:solidFill>
                <a:latin typeface="Marianne" panose="02000000000000000000" pitchFamily="2" charset="0"/>
              </a:rPr>
              <a:t>pour </a:t>
            </a:r>
            <a:r>
              <a:rPr lang="fr-FR" sz="1400" b="1" dirty="0">
                <a:solidFill>
                  <a:srgbClr val="00006D"/>
                </a:solidFill>
                <a:latin typeface="Marianne" panose="02000000000000000000" pitchFamily="2" charset="0"/>
              </a:rPr>
              <a:t>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smtClean="0">
                <a:solidFill>
                  <a:srgbClr val="00006D"/>
                </a:solidFill>
                <a:latin typeface="Marianne" panose="02000000000000000000" pitchFamily="2" charset="0"/>
              </a:rPr>
              <a:t>1.   Découvrez </a:t>
            </a:r>
            <a:r>
              <a:rPr lang="fr-FR" sz="1400" b="1" dirty="0">
                <a:solidFill>
                  <a:srgbClr val="00006D"/>
                </a:solidFill>
                <a:latin typeface="Marianne" panose="02000000000000000000" pitchFamily="2" charset="0"/>
              </a:rPr>
              <a:t>les formations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2.   Formulez </a:t>
            </a:r>
            <a:r>
              <a:rPr lang="fr-FR" sz="1400" b="1" dirty="0">
                <a:solidFill>
                  <a:srgbClr val="00006D"/>
                </a:solidFill>
                <a:latin typeface="Marianne" panose="02000000000000000000" pitchFamily="2" charset="0"/>
              </a:rPr>
              <a:t>vos demandes</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3.   Répondez </a:t>
            </a:r>
            <a:r>
              <a:rPr lang="fr-FR" sz="1400" b="1" dirty="0">
                <a:solidFill>
                  <a:srgbClr val="00006D"/>
                </a:solidFill>
                <a:latin typeface="Marianne" panose="02000000000000000000" pitchFamily="2" charset="0"/>
              </a:rPr>
              <a:t>aux propositions d’orientation </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4.   Consultez </a:t>
            </a:r>
            <a:r>
              <a:rPr lang="fr-FR" sz="1400" b="1" dirty="0">
                <a:solidFill>
                  <a:srgbClr val="00006D"/>
                </a:solidFill>
                <a:latin typeface="Marianne" panose="02000000000000000000" pitchFamily="2" charset="0"/>
              </a:rPr>
              <a:t>les résultats d’admission</a:t>
            </a:r>
          </a:p>
          <a:p>
            <a:pPr defTabSz="1219170">
              <a:lnSpc>
                <a:spcPct val="90000"/>
              </a:lnSpc>
              <a:spcBef>
                <a:spcPct val="0"/>
              </a:spcBef>
              <a:buClr>
                <a:schemeClr val="bg2"/>
              </a:buClr>
            </a:pPr>
            <a:r>
              <a:rPr lang="fr-FR" sz="1400" b="1" dirty="0" smtClean="0">
                <a:solidFill>
                  <a:srgbClr val="00006D"/>
                </a:solidFill>
                <a:latin typeface="Marianne" panose="02000000000000000000" pitchFamily="2" charset="0"/>
              </a:rPr>
              <a:t>5.   Procédez </a:t>
            </a:r>
            <a:r>
              <a:rPr lang="fr-FR" sz="1400" b="1" dirty="0">
                <a:solidFill>
                  <a:srgbClr val="00006D"/>
                </a:solidFill>
                <a:latin typeface="Marianne" panose="02000000000000000000" pitchFamily="2" charset="0"/>
              </a:rPr>
              <a:t>à l’inscription </a:t>
            </a:r>
            <a:r>
              <a:rPr lang="fr-FR" sz="1400" b="1" dirty="0" smtClean="0">
                <a:solidFill>
                  <a:srgbClr val="00006D"/>
                </a:solidFill>
                <a:latin typeface="Marianne" panose="02000000000000000000" pitchFamily="2" charset="0"/>
              </a:rPr>
              <a:t>dans </a:t>
            </a:r>
            <a:r>
              <a:rPr lang="fr-FR" sz="1400" b="1" dirty="0">
                <a:solidFill>
                  <a:srgbClr val="00006D"/>
                </a:solidFill>
                <a:latin typeface="Marianne" panose="02000000000000000000" pitchFamily="2" charset="0"/>
              </a:rPr>
              <a:t>l’établissement </a:t>
            </a:r>
            <a:r>
              <a:rPr lang="fr-FR" sz="1400" b="1" dirty="0" smtClean="0">
                <a:solidFill>
                  <a:srgbClr val="00006D"/>
                </a:solidFill>
                <a:latin typeface="Marianne" panose="02000000000000000000" pitchFamily="2" charset="0"/>
              </a:rPr>
              <a:t>   d’admission</a:t>
            </a: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smtClean="0">
                <a:solidFill>
                  <a:srgbClr val="00006D"/>
                </a:solidFill>
                <a:latin typeface="Marianne" panose="02000000000000000000" pitchFamily="2" charset="0"/>
                <a:cs typeface="Arial" panose="020B0604020202020204" pitchFamily="34" charset="0"/>
              </a:rPr>
              <a:t>Les </a:t>
            </a:r>
            <a:r>
              <a:rPr lang="fr-FR" sz="1400" b="1" dirty="0">
                <a:solidFill>
                  <a:srgbClr val="00006D"/>
                </a:solidFill>
                <a:latin typeface="Marianne" panose="02000000000000000000" pitchFamily="2" charset="0"/>
                <a:cs typeface="Arial" panose="020B0604020202020204" pitchFamily="34" charset="0"/>
              </a:rPr>
              <a:t>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4B279A5-87A2-445D-95C3-916EB9C5F0E3}">
  <ds:schemaRefs>
    <ds:schemaRef ds:uri="http://schemas.microsoft.com/office/2006/metadata/properties"/>
    <ds:schemaRef ds:uri="http://schemas.microsoft.com/sharepoint/v3"/>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www.w3.org/XML/1998/namespace"/>
  </ds:schemaRefs>
</ds:datastoreItem>
</file>

<file path=customXml/itemProps2.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D416C5A-7AEB-4464-B116-D5E8F5627C9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485</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101</cp:revision>
  <dcterms:created xsi:type="dcterms:W3CDTF">2020-03-05T15:21:24Z</dcterms:created>
  <dcterms:modified xsi:type="dcterms:W3CDTF">2025-05-01T06:54:21Z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